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0" r:id="rId5"/>
    <p:sldId id="261" r:id="rId6"/>
    <p:sldId id="267" r:id="rId7"/>
    <p:sldId id="268" r:id="rId8"/>
    <p:sldId id="266" r:id="rId9"/>
    <p:sldId id="263" r:id="rId10"/>
    <p:sldId id="283" r:id="rId11"/>
    <p:sldId id="272" r:id="rId12"/>
    <p:sldId id="278" r:id="rId13"/>
    <p:sldId id="270" r:id="rId14"/>
    <p:sldId id="274" r:id="rId15"/>
    <p:sldId id="275" r:id="rId16"/>
    <p:sldId id="276" r:id="rId17"/>
    <p:sldId id="277" r:id="rId18"/>
    <p:sldId id="279" r:id="rId19"/>
    <p:sldId id="280" r:id="rId20"/>
    <p:sldId id="281" r:id="rId21"/>
    <p:sldId id="28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ga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1" y="0"/>
            <a:ext cx="54863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714744" cy="6858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Человек как духовное                             существо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501122" cy="164305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Духовный мир человека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tx2"/>
                </a:solidFill>
              </a:rPr>
              <a:t>– внутренняя, духовная жизнь человека, которая включает знания, веру, чувства, стремления.</a:t>
            </a:r>
            <a:endParaRPr lang="ru-RU" dirty="0"/>
          </a:p>
        </p:txBody>
      </p:sp>
      <p:pic>
        <p:nvPicPr>
          <p:cNvPr id="1026" name="Picture 2" descr="C:\Users\Дом\Desktop\195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928802"/>
            <a:ext cx="7943635" cy="4670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363272" cy="171451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Духовность</a:t>
            </a:r>
            <a:r>
              <a:rPr lang="ru-RU" sz="3600" b="1" dirty="0" smtClean="0"/>
              <a:t> можно охарактеризовать как нравственно сориентированные волю и разум человека.</a:t>
            </a:r>
            <a:endParaRPr lang="ru-RU" sz="3600" dirty="0"/>
          </a:p>
        </p:txBody>
      </p:sp>
      <p:pic>
        <p:nvPicPr>
          <p:cNvPr id="2050" name="Picture 2" descr="C:\Users\Дом\Desktop\kindnes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000240"/>
            <a:ext cx="6107987" cy="4572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43998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/>
              <a:t>Задание:</a:t>
            </a:r>
            <a:r>
              <a:rPr lang="ru-RU" sz="2800" dirty="0" smtClean="0"/>
              <a:t> Сравните заповеди двух мировых религий. Что общего?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340767"/>
          <a:ext cx="8712968" cy="5651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531308"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Библия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Коран </a:t>
                      </a:r>
                      <a:endParaRPr lang="ru-RU" sz="2800" dirty="0"/>
                    </a:p>
                  </a:txBody>
                  <a:tcPr/>
                </a:tc>
              </a:tr>
              <a:tr h="4985925">
                <a:tc>
                  <a:txBody>
                    <a:bodyPr/>
                    <a:lstStyle/>
                    <a:p>
                      <a:pPr lvl="0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Почитай отца твоего и мать твою, чтобы тебе было хорошо и чтобы продлились дни твои на земле, которую Господь, Бог твой, даёт тебе.</a:t>
                      </a:r>
                    </a:p>
                    <a:p>
                      <a:pPr lvl="0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2.Не убивай.</a:t>
                      </a:r>
                    </a:p>
                    <a:p>
                      <a:pPr lvl="0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Не прелюбодействуй.</a:t>
                      </a:r>
                    </a:p>
                    <a:p>
                      <a:pPr lvl="0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Не кради</a:t>
                      </a:r>
                    </a:p>
                    <a:p>
                      <a:pPr lvl="0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 Не лги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 Не завидуй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Почитайте своих родителей </a:t>
                      </a:r>
                    </a:p>
                    <a:p>
                      <a:pPr lvl="0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Отдавайте другим то, что им положено </a:t>
                      </a:r>
                    </a:p>
                    <a:p>
                      <a:pPr lvl="0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Обращайтесь ласково с сиротами </a:t>
                      </a:r>
                    </a:p>
                    <a:p>
                      <a:pPr lvl="0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Выполняйте свои обещания </a:t>
                      </a:r>
                    </a:p>
                    <a:p>
                      <a:pPr lvl="0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 Не убивайте своих детей из боязни обеднения  </a:t>
                      </a:r>
                    </a:p>
                    <a:p>
                      <a:pPr lvl="0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 Не убивайте душу, которую запретил Аллах, иначе, как по праву </a:t>
                      </a:r>
                    </a:p>
                    <a:p>
                      <a:pPr lvl="0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 Не приближайтесь к прелюбодеянию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>Источники морали</a:t>
            </a: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Священные книги: </a:t>
            </a:r>
            <a:r>
              <a:rPr lang="ru-RU" dirty="0" smtClean="0"/>
              <a:t>Библия, Коран, Тора </a:t>
            </a:r>
          </a:p>
          <a:p>
            <a:r>
              <a:rPr lang="ru-RU" b="1" dirty="0" smtClean="0"/>
              <a:t>Массовая житейская практика.</a:t>
            </a:r>
          </a:p>
          <a:p>
            <a:r>
              <a:rPr lang="ru-RU" b="1" dirty="0" smtClean="0"/>
              <a:t>Моральные установки, сформулированные крупнейшими философами.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ЗОЛОТОЕ ПРАВИЛО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КАТЕГОРИЧЕСКИЙ ИМПЕРАТИВ И.КАНТА</a:t>
            </a:r>
          </a:p>
          <a:p>
            <a:r>
              <a:rPr lang="ru-RU" dirty="0" smtClean="0"/>
              <a:t>Поступай всегда согласно такой максиме, всеобщности которой в качестве закона ты можешь желать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ЗОЛОТОЕ ПРАВИЛО НРАВСТВЕННОСТИ</a:t>
            </a:r>
          </a:p>
          <a:p>
            <a:r>
              <a:rPr lang="ru-RU" dirty="0" smtClean="0"/>
              <a:t>Не делай другому того, чего не желаешь себе. Поступай с другими так, как хочешь, чтобы поступали с тобой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/>
              <a:t>Задание</a:t>
            </a:r>
            <a:r>
              <a:rPr lang="ru-RU" sz="2800" dirty="0" smtClean="0"/>
              <a:t>: используя </a:t>
            </a:r>
            <a:r>
              <a:rPr lang="ru-RU" sz="2800" dirty="0"/>
              <a:t>материал параграфа на стр. </a:t>
            </a:r>
            <a:r>
              <a:rPr lang="ru-RU" sz="2800" dirty="0" smtClean="0"/>
              <a:t>38-39, </a:t>
            </a:r>
            <a:r>
              <a:rPr lang="ru-RU" sz="2800" dirty="0"/>
              <a:t>найдите определения для данных </a:t>
            </a:r>
            <a:r>
              <a:rPr lang="ru-RU" sz="2800" dirty="0" smtClean="0"/>
              <a:t>терминов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2000240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Идеал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Ценности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Моральные категории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Совесть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Патриотизм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Гражданственность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36375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Классификация ценностей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8224" y="4392991"/>
            <a:ext cx="2088232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Политические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Гражданское общество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Права человека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Гражданские свободы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Государство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Закон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635896" y="2283023"/>
            <a:ext cx="2088232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Моральные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Дружба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Добро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Любовь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Верность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Бескорыстие   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88224" y="2283023"/>
            <a:ext cx="2088232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Социальные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Статус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Труд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Работа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Коллектив  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63960" y="4365104"/>
            <a:ext cx="2088232" cy="20313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Религиозные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Бог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Спасение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Закон Божий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Благодать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Предание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Обряды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636252" y="4392991"/>
            <a:ext cx="2088232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Эстетические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Красота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Стиль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Гармония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 Вкус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Имидж 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3960" y="2285256"/>
            <a:ext cx="2088232" cy="20313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Витальные</a:t>
            </a:r>
            <a:r>
              <a:rPr lang="ru-RU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Жизнь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Семья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Здоровье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Благополучие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dirty="0" smtClean="0"/>
              <a:t>Окружающая среда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1400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91264" cy="108498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О каких источниках формирования убеждений говорит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В.Г. Белинский?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1571612"/>
            <a:ext cx="4038600" cy="4311649"/>
          </a:xfrm>
        </p:spPr>
        <p:txBody>
          <a:bodyPr/>
          <a:lstStyle/>
          <a:p>
            <a:pPr marL="0" indent="0">
              <a:buNone/>
              <a:tabLst>
                <a:tab pos="0" algn="l"/>
              </a:tabLst>
            </a:pPr>
            <a:r>
              <a:rPr lang="ru-RU" b="1" dirty="0"/>
              <a:t>«Один доказывает, другой показывает и оба убеждают, только один логическими выводами,  другой- картинами. Но первого слушают и понимают немногие, второго- все»</a:t>
            </a:r>
          </a:p>
          <a:p>
            <a:pPr>
              <a:buNone/>
            </a:pPr>
            <a:endParaRPr lang="ru-RU" b="1" dirty="0"/>
          </a:p>
          <a:p>
            <a:endParaRPr lang="ru-RU" dirty="0"/>
          </a:p>
        </p:txBody>
      </p:sp>
      <p:pic>
        <p:nvPicPr>
          <p:cNvPr id="3074" name="Picture 2" descr="C:\Users\Дом\Desktop\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571612"/>
            <a:ext cx="3638471" cy="2421892"/>
          </a:xfrm>
          <a:prstGeom prst="rect">
            <a:avLst/>
          </a:prstGeom>
          <a:noFill/>
        </p:spPr>
      </p:pic>
      <p:pic>
        <p:nvPicPr>
          <p:cNvPr id="3075" name="Picture 3" descr="C:\Users\Дом\Desktop\56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143380"/>
            <a:ext cx="3643338" cy="2500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Понятие мировоззрения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F:\2098382_зеленый-планеты-земле-океана-трава-чист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2459" y="1857364"/>
            <a:ext cx="2241541" cy="2241541"/>
          </a:xfrm>
          <a:prstGeom prst="rect">
            <a:avLst/>
          </a:prstGeom>
          <a:noFill/>
        </p:spPr>
      </p:pic>
      <p:pic>
        <p:nvPicPr>
          <p:cNvPr id="1027" name="Picture 3" descr="F:\lk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357430"/>
            <a:ext cx="1946686" cy="2595582"/>
          </a:xfrm>
          <a:prstGeom prst="rect">
            <a:avLst/>
          </a:prstGeom>
          <a:noFill/>
        </p:spPr>
      </p:pic>
      <p:sp>
        <p:nvSpPr>
          <p:cNvPr id="6" name="Вертикальный свиток 5"/>
          <p:cNvSpPr/>
          <p:nvPr/>
        </p:nvSpPr>
        <p:spPr>
          <a:xfrm>
            <a:off x="214282" y="1857364"/>
            <a:ext cx="2500330" cy="3500462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F:\2098382_зеленый-планеты-земле-океана-трава-чисто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786058"/>
            <a:ext cx="1455723" cy="1455723"/>
          </a:xfrm>
          <a:prstGeom prst="rect">
            <a:avLst/>
          </a:prstGeom>
          <a:noFill/>
        </p:spPr>
      </p:pic>
      <p:sp>
        <p:nvSpPr>
          <p:cNvPr id="8" name="Равнобедренный треугольник 7"/>
          <p:cNvSpPr/>
          <p:nvPr/>
        </p:nvSpPr>
        <p:spPr>
          <a:xfrm rot="16200000">
            <a:off x="5322099" y="2321711"/>
            <a:ext cx="1321603" cy="1393041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лево 8"/>
          <p:cNvSpPr/>
          <p:nvPr/>
        </p:nvSpPr>
        <p:spPr>
          <a:xfrm>
            <a:off x="5929322" y="2928934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214942" y="4000504"/>
            <a:ext cx="27860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совокупность взглядов</a:t>
            </a:r>
            <a:endParaRPr lang="ru-RU" sz="3200" b="1" dirty="0"/>
          </a:p>
        </p:txBody>
      </p:sp>
      <p:sp>
        <p:nvSpPr>
          <p:cNvPr id="11" name="Стрелка влево 10"/>
          <p:cNvSpPr/>
          <p:nvPr/>
        </p:nvSpPr>
        <p:spPr>
          <a:xfrm>
            <a:off x="3000364" y="2928934"/>
            <a:ext cx="571504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00034" y="4500570"/>
            <a:ext cx="1928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отношение к миру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Мировоззрение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785926"/>
            <a:ext cx="4100264" cy="3168352"/>
          </a:xfrm>
        </p:spPr>
        <p:txBody>
          <a:bodyPr/>
          <a:lstStyle/>
          <a:p>
            <a:pPr indent="19050">
              <a:buNone/>
            </a:pPr>
            <a:r>
              <a:rPr lang="ru-RU" dirty="0" smtClean="0"/>
              <a:t>Совокупность взглядов человека на мир, который его окружает, выражающее отношение человека к миру</a:t>
            </a:r>
            <a:endParaRPr lang="ru-RU" dirty="0"/>
          </a:p>
        </p:txBody>
      </p:sp>
      <p:pic>
        <p:nvPicPr>
          <p:cNvPr id="6146" name="Picture 2" descr="C:\Users\Дом\Desktop\hello_html_14b76aeb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8200" y="1843881"/>
            <a:ext cx="403860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indent="19050">
              <a:buNone/>
            </a:pPr>
            <a:r>
              <a:rPr lang="ru-RU" b="1" dirty="0"/>
              <a:t>Мировоззрение =</a:t>
            </a:r>
            <a:r>
              <a:rPr lang="ru-RU" dirty="0"/>
              <a:t> </a:t>
            </a:r>
            <a:r>
              <a:rPr lang="ru-RU" b="1" dirty="0"/>
              <a:t>знания +</a:t>
            </a:r>
            <a:r>
              <a:rPr lang="ru-RU" dirty="0"/>
              <a:t> </a:t>
            </a:r>
            <a:r>
              <a:rPr lang="ru-RU" b="1" dirty="0"/>
              <a:t>убеждения + вера + жизненные ценности + идеалы + опыт.</a:t>
            </a:r>
            <a:endParaRPr lang="ru-RU" dirty="0"/>
          </a:p>
        </p:txBody>
      </p:sp>
      <p:pic>
        <p:nvPicPr>
          <p:cNvPr id="1026" name="Picture 2" descr="C:\Documents and Settings\Хронограф\Рабочий стол\дерево.png"/>
          <p:cNvPicPr>
            <a:picLocks noChangeAspect="1" noChangeArrowheads="1"/>
          </p:cNvPicPr>
          <p:nvPr/>
        </p:nvPicPr>
        <p:blipFill>
          <a:blip r:embed="rId2" cstate="print"/>
          <a:srcRect l="29474" t="1865" r="19543" b="6855"/>
          <a:stretch>
            <a:fillRect/>
          </a:stretch>
        </p:blipFill>
        <p:spPr bwMode="auto">
          <a:xfrm>
            <a:off x="4571968" y="1214398"/>
            <a:ext cx="4572032" cy="564360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715140" y="2857472"/>
            <a:ext cx="642942" cy="4000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мировоззрение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3504" y="3714752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знания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8" y="2214554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убеждения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86644" y="2714620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ценности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5240" y="4071942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идеалы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29190" y="6286520"/>
            <a:ext cx="1214446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Задание.</a:t>
            </a:r>
            <a:r>
              <a:rPr lang="ru-RU" sz="2400" b="1" dirty="0"/>
              <a:t> </a:t>
            </a:r>
            <a:r>
              <a:rPr lang="ru-RU" sz="2400" dirty="0"/>
              <a:t>Выведите философскую формулу мировоззрения. </a:t>
            </a:r>
            <a:r>
              <a:rPr lang="ru-RU" sz="2400" dirty="0" err="1"/>
              <a:t>Мировоззрение=</a:t>
            </a:r>
            <a:r>
              <a:rPr lang="ru-RU" sz="2400" dirty="0"/>
              <a:t> </a:t>
            </a:r>
            <a:r>
              <a:rPr lang="ru-RU" sz="2400" dirty="0" err="1"/>
              <a:t>знания+</a:t>
            </a:r>
            <a:r>
              <a:rPr lang="ru-RU" sz="2400" dirty="0"/>
              <a:t>... +...+...+....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428596" y="285728"/>
            <a:ext cx="8353425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22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КЛАССИФИКАЦИЯ  ТИПОВ 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МИРОВОЗЗРЕНИЯ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28596" y="1071546"/>
            <a:ext cx="8353425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22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1. ОБЫДЕННОЕ (житейское) </a:t>
            </a:r>
            <a:r>
              <a:rPr lang="ru-RU" sz="2400" b="1" dirty="0"/>
              <a:t>– возникает в жизни человека в процессе его личной практической деятельности, взгляды не обосновываются религиозными </a:t>
            </a:r>
            <a:r>
              <a:rPr lang="ru-RU" sz="2400" b="1" dirty="0" smtClean="0"/>
              <a:t>доводами </a:t>
            </a:r>
            <a:r>
              <a:rPr lang="ru-RU" sz="2400" b="1" dirty="0"/>
              <a:t>или данными науки.</a:t>
            </a:r>
          </a:p>
        </p:txBody>
      </p:sp>
      <p:pic>
        <p:nvPicPr>
          <p:cNvPr id="20488" name="Picture 8" descr="первобытный че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786058"/>
            <a:ext cx="3590875" cy="3918984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0489" name="Picture 9" descr="686787_338_410_sour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786058"/>
            <a:ext cx="3216598" cy="3901853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28596" y="285728"/>
            <a:ext cx="8353425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22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КЛАССИФИКАЦИЯ  ТИПОВ 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МИРОВОЗЗРЕНИЯ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28596" y="1071546"/>
            <a:ext cx="8353425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22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2. РЕЛИГИОЗНОЕ </a:t>
            </a:r>
            <a:r>
              <a:rPr lang="ru-RU" sz="2400" b="1" dirty="0" smtClean="0"/>
              <a:t>– его основой являются религиозные учения, содержащиеся в Библии, Коране, священных книгах буддистов и т.д.</a:t>
            </a:r>
            <a:endParaRPr lang="ru-RU" sz="2400" b="1" dirty="0"/>
          </a:p>
        </p:txBody>
      </p:sp>
      <p:pic>
        <p:nvPicPr>
          <p:cNvPr id="8194" name="Picture 2" descr="http://yoldash.ru/upload/iblock/bcb/bcbdc32f0cc75a6a92054460f59fb7e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8352928" cy="4259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5" name="Picture 7" descr="TrES-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2781300"/>
            <a:ext cx="7235825" cy="4044950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2533" name="Picture 5" descr="Albert_Einstein_He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1300"/>
            <a:ext cx="3132138" cy="4076700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28596" y="285728"/>
            <a:ext cx="8353425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22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КЛАССИФИКАЦИЯ  ТИПОВ 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МИРОВОЗЗРЕНИЯ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28596" y="1071546"/>
            <a:ext cx="8353425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22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3. НАУЧНОЕ </a:t>
            </a:r>
            <a:r>
              <a:rPr lang="ru-RU" sz="2400" b="1" dirty="0" smtClean="0"/>
              <a:t>– его основой являются достижения мировой науки; включает в себя научную картину мира, обобщенные итоги достижений человеческого познания.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1569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Задание: </a:t>
            </a:r>
            <a:r>
              <a:rPr lang="ru-RU" sz="2700" dirty="0"/>
              <a:t>Каждое мировоззрение имеет свои достоинства и недостатки. Попробуйте заполнить таблицу. </a:t>
            </a:r>
            <a:r>
              <a:rPr lang="ru-RU" sz="2700" dirty="0" smtClean="0"/>
              <a:t>Работа по учебнику.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785926"/>
          <a:ext cx="8643999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33"/>
                <a:gridCol w="2881333"/>
                <a:gridCol w="288133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Виды мировоззрения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Достоинства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Недостатки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Обыденное мировоззрение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Религиозное мировоззрение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Научное мировоззрение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Роль мировоззрения в духовном развитии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личности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800" dirty="0"/>
              <a:t>Мировоззрение  дает человеку  ориентиры и цели для практической деятельности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Мировоззрение </a:t>
            </a:r>
            <a:r>
              <a:rPr lang="ru-RU" sz="2800" dirty="0"/>
              <a:t>позволяет людям понять, как лучше достичь намеченных ориентиров и целей, </a:t>
            </a:r>
            <a:r>
              <a:rPr lang="ru-RU" sz="2800" dirty="0" smtClean="0"/>
              <a:t>вооружает </a:t>
            </a:r>
            <a:r>
              <a:rPr lang="ru-RU" sz="2800" dirty="0"/>
              <a:t>их методами познания и деятельности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На основании содержащихся в мировоззрении ценностных ориентаций  человек получает возможность определить истинные ценности жизни и культуры, смысл жизни, интересы, оценки происходящего  в мире.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Закрепление изученного материала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85860"/>
            <a:ext cx="8219256" cy="514543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Задание: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/>
              <a:t>1. Вставить пропущенные слова и выражения</a:t>
            </a:r>
          </a:p>
          <a:p>
            <a:r>
              <a:rPr lang="ru-RU" dirty="0"/>
              <a:t>Обобщенные представления о мироздании, которые выражены в понятиях и образах, отражающих целостное восприятие мира и отношение к нему, реализующихся в системе ценностей и идеалов личности, социальной группы, общества, называются</a:t>
            </a:r>
          </a:p>
          <a:p>
            <a:r>
              <a:rPr lang="ru-RU" dirty="0"/>
              <a:t>_______________________________________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По своему содержанию _____________________ может быть _____________,</a:t>
            </a:r>
          </a:p>
          <a:p>
            <a:r>
              <a:rPr lang="ru-RU" dirty="0"/>
              <a:t>порождаемым не посредственными условиями жизни человека, _________, основанным на вере в сверхъестественное начало, ______________________,</a:t>
            </a:r>
          </a:p>
          <a:p>
            <a:r>
              <a:rPr lang="ru-RU" dirty="0"/>
              <a:t>опирающимся на достижения в области научного знания о  мире, ____________________________, являющимся теоретическим осмыслением мира с помощью самых общих понятий, на основе результатов научной и практической деятельности людей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Закрепление изученного материала</a:t>
            </a:r>
            <a:endParaRPr lang="ru-R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428736"/>
            <a:ext cx="8148388" cy="514657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sz="3000" b="1" dirty="0">
                <a:solidFill>
                  <a:schemeClr val="accent1">
                    <a:lumMod val="75000"/>
                  </a:schemeClr>
                </a:solidFill>
              </a:rPr>
              <a:t>2. Каким общим понятием можно заменить каждое из следующих развернутых его определений:</a:t>
            </a:r>
            <a:endParaRPr lang="ru-RU" sz="3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/>
              <a:t>осознанная </a:t>
            </a:r>
            <a:r>
              <a:rPr lang="ru-RU" dirty="0"/>
              <a:t>потребность действовать в соответствии со своими ценностными ориентациями</a:t>
            </a:r>
          </a:p>
          <a:p>
            <a:r>
              <a:rPr lang="ru-RU" dirty="0" smtClean="0"/>
              <a:t>то</a:t>
            </a:r>
            <a:r>
              <a:rPr lang="ru-RU" dirty="0"/>
              <a:t>, что наиболее дорого, свято как для одного человека, так и для всего человечества</a:t>
            </a:r>
          </a:p>
          <a:p>
            <a:r>
              <a:rPr lang="ru-RU" dirty="0" smtClean="0"/>
              <a:t>внутренняя</a:t>
            </a:r>
            <a:r>
              <a:rPr lang="ru-RU" dirty="0"/>
              <a:t>, духовная жизнь человека, которая включает знания, веру, чувства, стремления.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00200"/>
            <a:ext cx="8143932" cy="45259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 каком мировоззрении идет речь?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/>
              <a:t>1.С.Смайлс </a:t>
            </a:r>
            <a:r>
              <a:rPr lang="ru-RU" dirty="0"/>
              <a:t>«То, что мы называем здравым смыслом, есть по большей части не что иное, как результат ежедневного опыта, усовершенствованного разумом. Для приобретения его не нужно больших способностей, а нужно только терпение, аккуратность и прилежание».</a:t>
            </a:r>
          </a:p>
          <a:p>
            <a:r>
              <a:rPr lang="ru-RU" dirty="0" smtClean="0"/>
              <a:t>2.Ж</a:t>
            </a:r>
            <a:r>
              <a:rPr lang="ru-RU" dirty="0"/>
              <a:t>. </a:t>
            </a:r>
            <a:r>
              <a:rPr lang="ru-RU" dirty="0" err="1"/>
              <a:t>Мелье</a:t>
            </a:r>
            <a:r>
              <a:rPr lang="ru-RU" dirty="0"/>
              <a:t> «Слепая вера, лежащая в основе всех религий - источник заблуждений, иллюзии, обмана».</a:t>
            </a:r>
          </a:p>
          <a:p>
            <a:r>
              <a:rPr lang="ru-RU" dirty="0" smtClean="0"/>
              <a:t> 3.Л.Толстой </a:t>
            </a:r>
            <a:r>
              <a:rPr lang="ru-RU" dirty="0"/>
              <a:t>«Истинная вера, влечет к себе не только тем, что обещает благо верующему, сколько тем, что  представляет единое прибежище спасения не только от всех бед этой жизни, но и от страха смерти».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Закрепление изученного материала</a:t>
            </a:r>
            <a:endParaRPr lang="ru-R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225742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/>
              <a:t>§ </a:t>
            </a:r>
            <a:r>
              <a:rPr lang="ru-RU" dirty="0" smtClean="0"/>
              <a:t>4</a:t>
            </a:r>
            <a:r>
              <a:rPr lang="ru-RU" dirty="0"/>
              <a:t>,  вопросы </a:t>
            </a:r>
            <a:r>
              <a:rPr lang="ru-RU" dirty="0" smtClean="0"/>
              <a:t>(стр</a:t>
            </a:r>
            <a:r>
              <a:rPr lang="ru-RU" dirty="0"/>
              <a:t>. </a:t>
            </a:r>
            <a:r>
              <a:rPr lang="ru-RU" dirty="0" smtClean="0"/>
              <a:t>45), </a:t>
            </a:r>
            <a:r>
              <a:rPr lang="ru-RU" dirty="0"/>
              <a:t>задание 4.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учащихся, сдающих ЕГЭ: составить план к ответу: Мировоззрение и его роль в жизни человека.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Домашнее задание</a:t>
            </a:r>
            <a:endParaRPr lang="ru-R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736</Words>
  <Application>Microsoft Office PowerPoint</Application>
  <PresentationFormat>Экран (4:3)</PresentationFormat>
  <Paragraphs>125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Человек как духовное                             существо</vt:lpstr>
      <vt:lpstr>Духовный мир человека – внутренняя, духовная жизнь человека, которая включает знания, веру, чувства, стремления.</vt:lpstr>
      <vt:lpstr>Духовность можно охарактеризовать как нравственно сориентированные волю и разум человека.</vt:lpstr>
      <vt:lpstr>Задание: Сравните заповеди двух мировых религий. Что общего?</vt:lpstr>
      <vt:lpstr>Источники морали</vt:lpstr>
      <vt:lpstr>ЗОЛОТОЕ ПРАВИЛО</vt:lpstr>
      <vt:lpstr>Задание: используя материал параграфа на стр. 38-39, найдите определения для данных терминов</vt:lpstr>
      <vt:lpstr>Классификация ценностей</vt:lpstr>
      <vt:lpstr>О каких источниках формирования убеждений говорит В.Г. Белинский?</vt:lpstr>
      <vt:lpstr>Понятие мировоззрения</vt:lpstr>
      <vt:lpstr>Мировоззрение</vt:lpstr>
      <vt:lpstr>Задание. Выведите философскую формулу мировоззрения. Мировоззрение= знания+... +...+...+.... </vt:lpstr>
      <vt:lpstr>Слайд 13</vt:lpstr>
      <vt:lpstr>Слайд 14</vt:lpstr>
      <vt:lpstr>Слайд 15</vt:lpstr>
      <vt:lpstr>Задание: Каждое мировоззрение имеет свои достоинства и недостатки. Попробуйте заполнить таблицу. Работа по учебнику. </vt:lpstr>
      <vt:lpstr>Роль мировоззрения в духовном развитии личности</vt:lpstr>
      <vt:lpstr>Закрепление изученного материала.</vt:lpstr>
      <vt:lpstr>Закрепление изученного материала</vt:lpstr>
      <vt:lpstr>Закрепление изученного материала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Дом</cp:lastModifiedBy>
  <cp:revision>34</cp:revision>
  <dcterms:created xsi:type="dcterms:W3CDTF">2016-09-22T17:01:20Z</dcterms:created>
  <dcterms:modified xsi:type="dcterms:W3CDTF">2016-09-25T12:18:53Z</dcterms:modified>
</cp:coreProperties>
</file>